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44" d="100"/>
          <a:sy n="44" d="100"/>
        </p:scale>
        <p:origin x="83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1157-3FD0-4931-80B1-8DAA4232A13C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44410-941A-4E93-B919-D2DF33D348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245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1157-3FD0-4931-80B1-8DAA4232A13C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44410-941A-4E93-B919-D2DF33D348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399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1157-3FD0-4931-80B1-8DAA4232A13C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44410-941A-4E93-B919-D2DF33D348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244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1157-3FD0-4931-80B1-8DAA4232A13C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44410-941A-4E93-B919-D2DF33D348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848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1157-3FD0-4931-80B1-8DAA4232A13C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44410-941A-4E93-B919-D2DF33D348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03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1157-3FD0-4931-80B1-8DAA4232A13C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44410-941A-4E93-B919-D2DF33D348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439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1157-3FD0-4931-80B1-8DAA4232A13C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44410-941A-4E93-B919-D2DF33D348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266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1157-3FD0-4931-80B1-8DAA4232A13C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44410-941A-4E93-B919-D2DF33D348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600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1157-3FD0-4931-80B1-8DAA4232A13C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44410-941A-4E93-B919-D2DF33D348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763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1157-3FD0-4931-80B1-8DAA4232A13C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44410-941A-4E93-B919-D2DF33D348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991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1157-3FD0-4931-80B1-8DAA4232A13C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44410-941A-4E93-B919-D2DF33D348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7304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1157-3FD0-4931-80B1-8DAA4232A13C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44410-941A-4E93-B919-D2DF33D34879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559620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1157-3FD0-4931-80B1-8DAA4232A13C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44410-941A-4E93-B919-D2DF33D348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4681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1157-3FD0-4931-80B1-8DAA4232A13C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44410-941A-4E93-B919-D2DF33D348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2028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1157-3FD0-4931-80B1-8DAA4232A13C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44410-941A-4E93-B919-D2DF33D348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5617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1157-3FD0-4931-80B1-8DAA4232A13C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44410-941A-4E93-B919-D2DF33D348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1807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1157-3FD0-4931-80B1-8DAA4232A13C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44410-941A-4E93-B919-D2DF33D348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249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3551157-3FD0-4931-80B1-8DAA4232A13C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E44410-941A-4E93-B919-D2DF33D348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9674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67517" y="756628"/>
            <a:ext cx="7239000" cy="838200"/>
          </a:xfrm>
        </p:spPr>
        <p:txBody>
          <a:bodyPr/>
          <a:lstStyle/>
          <a:p>
            <a:pPr algn="ctr" eaLnBrk="1" hangingPunct="1"/>
            <a:r>
              <a:rPr lang="en-US" altLang="en-US" sz="3600" dirty="0"/>
              <a:t>Anatomy and Physiology</a:t>
            </a:r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902215" y="2667848"/>
            <a:ext cx="7239000" cy="685800"/>
          </a:xfrm>
        </p:spPr>
        <p:txBody>
          <a:bodyPr>
            <a:normAutofit lnSpcReduction="10000"/>
          </a:bodyPr>
          <a:lstStyle/>
          <a:p>
            <a:pPr algn="ctr" eaLnBrk="1" hangingPunct="1"/>
            <a:r>
              <a:rPr lang="en-US" altLang="en-US" sz="4000" b="1" dirty="0">
                <a:solidFill>
                  <a:schemeClr val="tx2"/>
                </a:solidFill>
              </a:rPr>
              <a:t>Nervous System</a:t>
            </a:r>
          </a:p>
        </p:txBody>
      </p:sp>
    </p:spTree>
    <p:extLst>
      <p:ext uri="{BB962C8B-B14F-4D97-AF65-F5344CB8AC3E}">
        <p14:creationId xmlns:p14="http://schemas.microsoft.com/office/powerpoint/2010/main" val="728683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909224" y="424726"/>
            <a:ext cx="9404723" cy="844237"/>
          </a:xfrm>
        </p:spPr>
        <p:txBody>
          <a:bodyPr/>
          <a:lstStyle/>
          <a:p>
            <a:pPr algn="ctr" eaLnBrk="1" hangingPunct="1"/>
            <a:r>
              <a:rPr lang="en-US" altLang="en-US" dirty="0"/>
              <a:t>Functions</a:t>
            </a:r>
          </a:p>
        </p:txBody>
      </p:sp>
      <p:sp>
        <p:nvSpPr>
          <p:cNvPr id="156675" name="Rectangle 3"/>
          <p:cNvSpPr>
            <a:spLocks noGrp="1" noChangeArrowheads="1"/>
          </p:cNvSpPr>
          <p:nvPr>
            <p:ph idx="1"/>
          </p:nvPr>
        </p:nvSpPr>
        <p:spPr>
          <a:xfrm>
            <a:off x="241041" y="1601755"/>
            <a:ext cx="11412894" cy="4114800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cs typeface="Times New Roman" panose="02020603050405020304" pitchFamily="18" charset="0"/>
              </a:rPr>
              <a:t>To sense, interpret and respond to internal and external environmental changes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3600" dirty="0"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en-US" sz="3600" dirty="0">
                <a:cs typeface="Times New Roman" panose="02020603050405020304" pitchFamily="18" charset="0"/>
              </a:rPr>
              <a:t>To maintain a steady state in the body </a:t>
            </a:r>
          </a:p>
        </p:txBody>
      </p:sp>
    </p:spTree>
    <p:extLst>
      <p:ext uri="{BB962C8B-B14F-4D97-AF65-F5344CB8AC3E}">
        <p14:creationId xmlns:p14="http://schemas.microsoft.com/office/powerpoint/2010/main" val="4265961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675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>
          <a:xfrm>
            <a:off x="2153817" y="261257"/>
            <a:ext cx="7772400" cy="1143000"/>
          </a:xfrm>
        </p:spPr>
        <p:txBody>
          <a:bodyPr/>
          <a:lstStyle/>
          <a:p>
            <a:pPr algn="ctr" eaLnBrk="1" hangingPunct="1"/>
            <a:r>
              <a:rPr lang="en-US" altLang="en-US" dirty="0"/>
              <a:t>Structure</a:t>
            </a:r>
          </a:p>
        </p:txBody>
      </p:sp>
      <p:sp>
        <p:nvSpPr>
          <p:cNvPr id="157699" name="Rectangle 3"/>
          <p:cNvSpPr>
            <a:spLocks noGrp="1" noChangeArrowheads="1"/>
          </p:cNvSpPr>
          <p:nvPr>
            <p:ph idx="1"/>
          </p:nvPr>
        </p:nvSpPr>
        <p:spPr>
          <a:xfrm>
            <a:off x="223934" y="1600200"/>
            <a:ext cx="11840548" cy="4114800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cs typeface="Times New Roman" panose="02020603050405020304" pitchFamily="18" charset="0"/>
              </a:rPr>
              <a:t>CNS – central nervous system</a:t>
            </a:r>
          </a:p>
          <a:p>
            <a:pPr lvl="1" eaLnBrk="1" hangingPunct="1"/>
            <a:r>
              <a:rPr lang="en-US" altLang="en-US" sz="3600" dirty="0">
                <a:cs typeface="Times New Roman" panose="02020603050405020304" pitchFamily="18" charset="0"/>
              </a:rPr>
              <a:t>brain (survives 4-6 minutes without 0</a:t>
            </a:r>
            <a:r>
              <a:rPr lang="en-US" altLang="en-US" sz="3600" baseline="-25000" dirty="0">
                <a:cs typeface="Times New Roman" panose="02020603050405020304" pitchFamily="18" charset="0"/>
              </a:rPr>
              <a:t>2</a:t>
            </a:r>
            <a:r>
              <a:rPr lang="en-US" altLang="en-US" sz="3600" dirty="0">
                <a:cs typeface="Times New Roman" panose="02020603050405020304" pitchFamily="18" charset="0"/>
              </a:rPr>
              <a:t> and glucose)</a:t>
            </a:r>
          </a:p>
          <a:p>
            <a:pPr lvl="1" eaLnBrk="1" hangingPunct="1"/>
            <a:r>
              <a:rPr lang="en-US" altLang="en-US" sz="3600" dirty="0">
                <a:cs typeface="Times New Roman" panose="02020603050405020304" pitchFamily="18" charset="0"/>
              </a:rPr>
              <a:t>spinal cord</a:t>
            </a:r>
          </a:p>
          <a:p>
            <a:pPr eaLnBrk="1" hangingPunct="1"/>
            <a:r>
              <a:rPr lang="en-US" altLang="en-US" sz="3600" dirty="0">
                <a:cs typeface="Times New Roman" panose="02020603050405020304" pitchFamily="18" charset="0"/>
              </a:rPr>
              <a:t>PNS – peripheral nervous system </a:t>
            </a:r>
          </a:p>
        </p:txBody>
      </p:sp>
    </p:spTree>
    <p:extLst>
      <p:ext uri="{BB962C8B-B14F-4D97-AF65-F5344CB8AC3E}">
        <p14:creationId xmlns:p14="http://schemas.microsoft.com/office/powerpoint/2010/main" val="1838530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699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>
          <a:xfrm>
            <a:off x="1674845" y="1573763"/>
            <a:ext cx="7772400" cy="1143000"/>
          </a:xfrm>
        </p:spPr>
        <p:txBody>
          <a:bodyPr/>
          <a:lstStyle/>
          <a:p>
            <a:pPr algn="ctr" eaLnBrk="1" hangingPunct="1"/>
            <a:r>
              <a:rPr lang="en-US" altLang="en-US" sz="5400" dirty="0"/>
              <a:t>Central Nervous System</a:t>
            </a:r>
          </a:p>
        </p:txBody>
      </p:sp>
    </p:spTree>
    <p:extLst>
      <p:ext uri="{BB962C8B-B14F-4D97-AF65-F5344CB8AC3E}">
        <p14:creationId xmlns:p14="http://schemas.microsoft.com/office/powerpoint/2010/main" val="20060024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xfrm>
            <a:off x="2362200" y="304800"/>
            <a:ext cx="7772400" cy="1143000"/>
          </a:xfrm>
        </p:spPr>
        <p:txBody>
          <a:bodyPr/>
          <a:lstStyle/>
          <a:p>
            <a:pPr algn="ctr" eaLnBrk="1" hangingPunct="1"/>
            <a:r>
              <a:rPr lang="en-US" altLang="en-US"/>
              <a:t>Brain</a:t>
            </a:r>
            <a:r>
              <a:rPr lang="en-US" altLang="en-US" sz="2800"/>
              <a:t> </a:t>
            </a:r>
          </a:p>
        </p:txBody>
      </p:sp>
      <p:sp>
        <p:nvSpPr>
          <p:cNvPr id="159747" name="Rectangle 3"/>
          <p:cNvSpPr>
            <a:spLocks noGrp="1" noChangeArrowheads="1"/>
          </p:cNvSpPr>
          <p:nvPr>
            <p:ph idx="1"/>
          </p:nvPr>
        </p:nvSpPr>
        <p:spPr>
          <a:xfrm>
            <a:off x="525624" y="2032518"/>
            <a:ext cx="11417560" cy="72934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>
                <a:cs typeface="Times New Roman" panose="02020603050405020304" pitchFamily="18" charset="0"/>
              </a:rPr>
              <a:t>Cerebrum – two hemispheres (reasoning and senses) and 4 lobes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3866" y="2761861"/>
            <a:ext cx="4324350" cy="247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115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747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2362200" y="533400"/>
            <a:ext cx="7772400" cy="1143000"/>
          </a:xfrm>
        </p:spPr>
        <p:txBody>
          <a:bodyPr/>
          <a:lstStyle/>
          <a:p>
            <a:pPr algn="ctr" eaLnBrk="1" hangingPunct="1"/>
            <a:r>
              <a:rPr lang="en-US" altLang="en-US"/>
              <a:t>Brain Continued</a:t>
            </a:r>
          </a:p>
        </p:txBody>
      </p:sp>
      <p:sp>
        <p:nvSpPr>
          <p:cNvPr id="160771" name="Rectangle 3"/>
          <p:cNvSpPr>
            <a:spLocks noGrp="1" noChangeArrowheads="1"/>
          </p:cNvSpPr>
          <p:nvPr>
            <p:ph idx="1"/>
          </p:nvPr>
        </p:nvSpPr>
        <p:spPr>
          <a:xfrm>
            <a:off x="478970" y="1676400"/>
            <a:ext cx="10923037" cy="41148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dirty="0">
                <a:cs typeface="Times New Roman" panose="02020603050405020304" pitchFamily="18" charset="0"/>
              </a:rPr>
              <a:t>parietal lobe - understanding speech , choosing words</a:t>
            </a:r>
            <a:endParaRPr lang="en-US" altLang="en-US" sz="3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en-US" altLang="en-US" sz="3200" dirty="0">
                <a:cs typeface="Times New Roman" panose="02020603050405020304" pitchFamily="18" charset="0"/>
              </a:rPr>
              <a:t>Temporal lobe - hearing and understanding, speech and printed words, memory of music and visual scenes</a:t>
            </a:r>
            <a:endParaRPr lang="en-US" altLang="en-US" sz="3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en-US" altLang="en-US" sz="3200" dirty="0">
                <a:cs typeface="Times New Roman" panose="02020603050405020304" pitchFamily="18" charset="0"/>
              </a:rPr>
              <a:t>Occipital lobe - vision and its interpretation </a:t>
            </a:r>
          </a:p>
        </p:txBody>
      </p:sp>
    </p:spTree>
    <p:extLst>
      <p:ext uri="{BB962C8B-B14F-4D97-AF65-F5344CB8AC3E}">
        <p14:creationId xmlns:p14="http://schemas.microsoft.com/office/powerpoint/2010/main" val="967263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771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>
          <a:xfrm>
            <a:off x="2355980" y="1824135"/>
            <a:ext cx="7772400" cy="1143000"/>
          </a:xfrm>
        </p:spPr>
        <p:txBody>
          <a:bodyPr/>
          <a:lstStyle/>
          <a:p>
            <a:pPr algn="ctr" eaLnBrk="1" hangingPunct="1"/>
            <a:r>
              <a:rPr lang="en-US" altLang="en-US" sz="5400" dirty="0"/>
              <a:t>Peripheral Nervous System</a:t>
            </a:r>
          </a:p>
        </p:txBody>
      </p:sp>
    </p:spTree>
    <p:extLst>
      <p:ext uri="{BB962C8B-B14F-4D97-AF65-F5344CB8AC3E}">
        <p14:creationId xmlns:p14="http://schemas.microsoft.com/office/powerpoint/2010/main" val="8830656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>
          <a:xfrm>
            <a:off x="1215279" y="480710"/>
            <a:ext cx="9404723" cy="1400530"/>
          </a:xfrm>
        </p:spPr>
        <p:txBody>
          <a:bodyPr/>
          <a:lstStyle/>
          <a:p>
            <a:pPr algn="ctr" eaLnBrk="1" hangingPunct="1"/>
            <a:r>
              <a:rPr lang="en-US" altLang="en-US" dirty="0"/>
              <a:t>Peripheral Nervous System</a:t>
            </a:r>
          </a:p>
        </p:txBody>
      </p:sp>
      <p:sp>
        <p:nvSpPr>
          <p:cNvPr id="164867" name="Rectangle 3"/>
          <p:cNvSpPr>
            <a:spLocks noGrp="1" noChangeArrowheads="1"/>
          </p:cNvSpPr>
          <p:nvPr>
            <p:ph idx="1"/>
          </p:nvPr>
        </p:nvSpPr>
        <p:spPr>
          <a:xfrm>
            <a:off x="562948" y="1741715"/>
            <a:ext cx="11081656" cy="41148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altLang="en-US" sz="3600" dirty="0"/>
              <a:t>Twelve pair cranial nerves that originate from the brain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3600" dirty="0"/>
          </a:p>
          <a:p>
            <a:pPr eaLnBrk="1" hangingPunct="1"/>
            <a:r>
              <a:rPr lang="en-US" altLang="en-US" sz="3600" dirty="0"/>
              <a:t>Thirty-one pair of spinal nerves that </a:t>
            </a:r>
            <a:r>
              <a:rPr lang="en-US" altLang="en-US" sz="3600" dirty="0">
                <a:cs typeface="Times New Roman" panose="02020603050405020304" pitchFamily="18" charset="0"/>
              </a:rPr>
              <a:t> originate from the spinal cord and can act independently from the brain in some reflex reactions</a:t>
            </a:r>
            <a:r>
              <a:rPr lang="en-US" altLang="en-US" sz="36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280503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867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>
          <a:xfrm>
            <a:off x="2111829" y="604935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>
                <a:cs typeface="Times New Roman" panose="02020603050405020304" pitchFamily="18" charset="0"/>
              </a:rPr>
              <a:t>Organs of the Peripheral Nervous System Contain</a:t>
            </a:r>
          </a:p>
        </p:txBody>
      </p:sp>
      <p:sp>
        <p:nvSpPr>
          <p:cNvPr id="166915" name="Rectangle 3"/>
          <p:cNvSpPr>
            <a:spLocks noGrp="1" noChangeArrowheads="1"/>
          </p:cNvSpPr>
          <p:nvPr>
            <p:ph idx="1"/>
          </p:nvPr>
        </p:nvSpPr>
        <p:spPr>
          <a:xfrm>
            <a:off x="604934" y="2859833"/>
            <a:ext cx="7772400" cy="2523931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>
                <a:cs typeface="Times New Roman" panose="02020603050405020304" pitchFamily="18" charset="0"/>
              </a:rPr>
              <a:t>Voluntary or somatic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cs typeface="Times New Roman" panose="02020603050405020304" pitchFamily="18" charset="0"/>
              </a:rPr>
              <a:t>Involuntary or autonomic which has two parts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>
                <a:cs typeface="Times New Roman" panose="02020603050405020304" pitchFamily="18" charset="0"/>
              </a:rPr>
              <a:t>sympathetic - stimulated in situations that require flight or fight reaction (stimulate heart rate, inhibit digestion)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b="1" dirty="0">
                <a:cs typeface="Times New Roman" panose="02020603050405020304" pitchFamily="18" charset="0"/>
              </a:rPr>
              <a:t>parasympathetic - functions in normal everyday situations (stimulate digestion, inhibit heart rate)</a:t>
            </a:r>
            <a:endParaRPr lang="en-US" altLang="en-US" dirty="0">
              <a:latin typeface="Courier New" panose="02070309020205020404" pitchFamily="49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7557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915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457200"/>
            <a:ext cx="8305800" cy="1143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dirty="0">
                <a:cs typeface="Times New Roman" panose="02020603050405020304" pitchFamily="18" charset="0"/>
              </a:rPr>
              <a:t>Synapse – Space between 2 neurons (1 millionth of an inch)</a:t>
            </a:r>
            <a:endParaRPr lang="en-US" altLang="en-US" dirty="0"/>
          </a:p>
        </p:txBody>
      </p:sp>
      <p:sp>
        <p:nvSpPr>
          <p:cNvPr id="168963" name="Rectangle 3"/>
          <p:cNvSpPr>
            <a:spLocks noGrp="1" noChangeArrowheads="1"/>
          </p:cNvSpPr>
          <p:nvPr>
            <p:ph idx="1"/>
          </p:nvPr>
        </p:nvSpPr>
        <p:spPr>
          <a:xfrm>
            <a:off x="343678" y="2192694"/>
            <a:ext cx="11030338" cy="4114800"/>
          </a:xfrm>
        </p:spPr>
        <p:txBody>
          <a:bodyPr/>
          <a:lstStyle/>
          <a:p>
            <a:pPr eaLnBrk="1" hangingPunct="1"/>
            <a:r>
              <a:rPr lang="en-US" altLang="en-US" sz="3600" b="1" dirty="0">
                <a:cs typeface="Times New Roman" panose="02020603050405020304" pitchFamily="18" charset="0"/>
              </a:rPr>
              <a:t>Neurotransmitter</a:t>
            </a:r>
            <a:r>
              <a:rPr lang="en-US" altLang="en-US" sz="3600" dirty="0">
                <a:cs typeface="Times New Roman" panose="02020603050405020304" pitchFamily="18" charset="0"/>
              </a:rPr>
              <a:t> - more than 100. 2 important ones are</a:t>
            </a:r>
            <a:endParaRPr lang="en-US" altLang="en-US" sz="3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 eaLnBrk="1" hangingPunct="1"/>
            <a:r>
              <a:rPr lang="en-US" altLang="en-US" sz="3600" b="1" dirty="0">
                <a:cs typeface="Times New Roman" panose="02020603050405020304" pitchFamily="18" charset="0"/>
              </a:rPr>
              <a:t>acetylcholine</a:t>
            </a:r>
            <a:endParaRPr lang="en-US" altLang="en-US" sz="3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 eaLnBrk="1" hangingPunct="1"/>
            <a:r>
              <a:rPr lang="en-US" altLang="en-US" sz="3600" b="1" dirty="0">
                <a:cs typeface="Times New Roman" panose="02020603050405020304" pitchFamily="18" charset="0"/>
              </a:rPr>
              <a:t>norepinephrine</a:t>
            </a:r>
            <a:endParaRPr lang="en-US" altLang="en-US" sz="3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2905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963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sz="4800"/>
              <a:t>Nerves</a:t>
            </a:r>
          </a:p>
        </p:txBody>
      </p:sp>
      <p:sp>
        <p:nvSpPr>
          <p:cNvPr id="169987" name="Rectangle 3"/>
          <p:cNvSpPr>
            <a:spLocks noGrp="1" noChangeArrowheads="1"/>
          </p:cNvSpPr>
          <p:nvPr>
            <p:ph idx="1"/>
          </p:nvPr>
        </p:nvSpPr>
        <p:spPr>
          <a:xfrm>
            <a:off x="450981" y="2146040"/>
            <a:ext cx="10475166" cy="1045029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cs typeface="Times New Roman" panose="02020603050405020304" pitchFamily="18" charset="0"/>
              </a:rPr>
              <a:t>Bundles of fibers that carry impulses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2611" y="3123908"/>
            <a:ext cx="3190875" cy="292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706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87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>
          <a:xfrm>
            <a:off x="2590800" y="457200"/>
            <a:ext cx="7772400" cy="1143000"/>
          </a:xfrm>
        </p:spPr>
        <p:txBody>
          <a:bodyPr/>
          <a:lstStyle/>
          <a:p>
            <a:pPr algn="ctr" eaLnBrk="1" hangingPunct="1"/>
            <a:r>
              <a:rPr lang="en-US" altLang="en-US"/>
              <a:t>Assessment</a:t>
            </a:r>
          </a:p>
        </p:txBody>
      </p:sp>
      <p:sp>
        <p:nvSpPr>
          <p:cNvPr id="171011" name="Rectangle 3"/>
          <p:cNvSpPr>
            <a:spLocks noGrp="1" noChangeArrowheads="1"/>
          </p:cNvSpPr>
          <p:nvPr>
            <p:ph idx="1"/>
          </p:nvPr>
        </p:nvSpPr>
        <p:spPr>
          <a:xfrm>
            <a:off x="396550" y="1548882"/>
            <a:ext cx="11341359" cy="41148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dirty="0">
                <a:cs typeface="Times New Roman" panose="02020603050405020304" pitchFamily="18" charset="0"/>
              </a:rPr>
              <a:t>Electroencephalogram (EEG) </a:t>
            </a:r>
          </a:p>
          <a:p>
            <a:pPr lvl="1" eaLnBrk="1" hangingPunct="1"/>
            <a:r>
              <a:rPr lang="en-US" altLang="en-US" sz="3200" dirty="0">
                <a:cs typeface="Times New Roman" panose="02020603050405020304" pitchFamily="18" charset="0"/>
              </a:rPr>
              <a:t>measures electrical activity of the brain </a:t>
            </a:r>
            <a:endParaRPr lang="en-US" altLang="en-US" sz="3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en-US" altLang="en-US" sz="3200" dirty="0">
                <a:cs typeface="Times New Roman" panose="02020603050405020304" pitchFamily="18" charset="0"/>
              </a:rPr>
              <a:t>Lumbar puncture</a:t>
            </a:r>
          </a:p>
          <a:p>
            <a:pPr lvl="1" eaLnBrk="1" hangingPunct="1"/>
            <a:r>
              <a:rPr lang="en-US" altLang="en-US" sz="3200" dirty="0">
                <a:cs typeface="Times New Roman" panose="02020603050405020304" pitchFamily="18" charset="0"/>
              </a:rPr>
              <a:t>assesses cerebral spinal fluid         </a:t>
            </a:r>
            <a:endParaRPr lang="en-US" altLang="en-US" sz="3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/>
            <a:r>
              <a:rPr lang="en-US" altLang="en-US" sz="3200" dirty="0">
                <a:cs typeface="Times New Roman" panose="02020603050405020304" pitchFamily="18" charset="0"/>
              </a:rPr>
              <a:t>Myelogram </a:t>
            </a:r>
          </a:p>
          <a:p>
            <a:pPr lvl="1" eaLnBrk="1" hangingPunct="1"/>
            <a:r>
              <a:rPr lang="en-US" altLang="en-US" sz="3200" dirty="0">
                <a:cs typeface="Times New Roman" panose="02020603050405020304" pitchFamily="18" charset="0"/>
              </a:rPr>
              <a:t>X-Ray of the spinal cord (with contrast)</a:t>
            </a:r>
            <a:endParaRPr lang="en-US" altLang="en-US" sz="3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3662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011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>
          <a:xfrm>
            <a:off x="2590800" y="381000"/>
            <a:ext cx="7772400" cy="1143000"/>
          </a:xfrm>
        </p:spPr>
        <p:txBody>
          <a:bodyPr/>
          <a:lstStyle/>
          <a:p>
            <a:pPr algn="ctr" eaLnBrk="1" hangingPunct="1"/>
            <a:r>
              <a:rPr lang="en-US" altLang="en-US"/>
              <a:t>Disorders</a:t>
            </a:r>
          </a:p>
        </p:txBody>
      </p:sp>
      <p:sp>
        <p:nvSpPr>
          <p:cNvPr id="173059" name="Rectangle 3"/>
          <p:cNvSpPr>
            <a:spLocks noGrp="1" noChangeArrowheads="1"/>
          </p:cNvSpPr>
          <p:nvPr>
            <p:ph idx="1"/>
          </p:nvPr>
        </p:nvSpPr>
        <p:spPr>
          <a:xfrm>
            <a:off x="488301" y="1615751"/>
            <a:ext cx="11193625" cy="41148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3200" dirty="0">
                <a:cs typeface="Times New Roman" panose="02020603050405020304" pitchFamily="18" charset="0"/>
              </a:rPr>
              <a:t>Alzheimer's disease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3200" dirty="0">
                <a:cs typeface="Times New Roman" panose="02020603050405020304" pitchFamily="18" charset="0"/>
              </a:rPr>
              <a:t>progressive loss of memory and intellectual impairment; no cure</a:t>
            </a:r>
            <a:endParaRPr lang="en-US" altLang="en-US" sz="3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3200" b="1" dirty="0">
                <a:cs typeface="Times New Roman" panose="02020603050405020304" pitchFamily="18" charset="0"/>
              </a:rPr>
              <a:t>Cerebrovascular accidents (CVAs)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3200" b="1" dirty="0">
                <a:cs typeface="Times New Roman" panose="02020603050405020304" pitchFamily="18" charset="0"/>
              </a:rPr>
              <a:t>strokes</a:t>
            </a:r>
            <a:endParaRPr lang="en-US" altLang="en-US" sz="3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3200" dirty="0">
                <a:cs typeface="Times New Roman" panose="02020603050405020304" pitchFamily="18" charset="0"/>
              </a:rPr>
              <a:t>Down syndrome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3200" dirty="0">
                <a:cs typeface="Times New Roman" panose="02020603050405020304" pitchFamily="18" charset="0"/>
              </a:rPr>
              <a:t>genetic disorder causes intellectual disabilities, short stature, neck, broad hands, stubby fingers and toes</a:t>
            </a:r>
            <a:endParaRPr lang="en-US" altLang="en-US" sz="3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2066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059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>
          <a:xfrm>
            <a:off x="2667000" y="381000"/>
            <a:ext cx="7772400" cy="1143000"/>
          </a:xfrm>
        </p:spPr>
        <p:txBody>
          <a:bodyPr/>
          <a:lstStyle/>
          <a:p>
            <a:pPr algn="ctr" eaLnBrk="1" hangingPunct="1"/>
            <a:r>
              <a:rPr lang="en-US" altLang="en-US"/>
              <a:t>Disorders Continued</a:t>
            </a:r>
          </a:p>
        </p:txBody>
      </p:sp>
      <p:sp>
        <p:nvSpPr>
          <p:cNvPr id="175107" name="Rectangle 3"/>
          <p:cNvSpPr>
            <a:spLocks noGrp="1" noChangeArrowheads="1"/>
          </p:cNvSpPr>
          <p:nvPr>
            <p:ph idx="1"/>
          </p:nvPr>
        </p:nvSpPr>
        <p:spPr>
          <a:xfrm>
            <a:off x="486747" y="1617306"/>
            <a:ext cx="11353800" cy="4114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b="1" dirty="0">
                <a:cs typeface="Times New Roman" panose="02020603050405020304" pitchFamily="18" charset="0"/>
              </a:rPr>
              <a:t>Meningitis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 b="1" dirty="0">
                <a:cs typeface="Times New Roman" panose="02020603050405020304" pitchFamily="18" charset="0"/>
              </a:rPr>
              <a:t>inflammation of the meninges caused by bacteria, virus or fungus characterized by headache, stiff neck, high fever, projectile vomiting, most are easily treatable</a:t>
            </a:r>
            <a:endParaRPr lang="en-US" altLang="en-US" sz="2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cs typeface="Times New Roman" panose="02020603050405020304" pitchFamily="18" charset="0"/>
              </a:rPr>
              <a:t>Multiple sclerosis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 dirty="0">
                <a:cs typeface="Times New Roman" panose="02020603050405020304" pitchFamily="18" charset="0"/>
              </a:rPr>
              <a:t>degeneration of the myelin sheath resulting in defect of electrical transmission (no cure) usually strikes between 20 and 40 years of age</a:t>
            </a:r>
            <a:r>
              <a:rPr lang="en-US" alt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65920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107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>
          <a:xfrm>
            <a:off x="2514600" y="457200"/>
            <a:ext cx="7772400" cy="1143000"/>
          </a:xfrm>
        </p:spPr>
        <p:txBody>
          <a:bodyPr/>
          <a:lstStyle/>
          <a:p>
            <a:pPr algn="ctr" eaLnBrk="1" hangingPunct="1"/>
            <a:r>
              <a:rPr lang="en-US" altLang="en-US"/>
              <a:t>Disorders Continued</a:t>
            </a:r>
          </a:p>
        </p:txBody>
      </p:sp>
      <p:sp>
        <p:nvSpPr>
          <p:cNvPr id="176131" name="Rectangle 3"/>
          <p:cNvSpPr>
            <a:spLocks noGrp="1" noChangeArrowheads="1"/>
          </p:cNvSpPr>
          <p:nvPr>
            <p:ph idx="1"/>
          </p:nvPr>
        </p:nvSpPr>
        <p:spPr>
          <a:xfrm>
            <a:off x="416767" y="1600200"/>
            <a:ext cx="11302482" cy="41148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b="1" dirty="0">
                <a:cs typeface="Times New Roman" panose="02020603050405020304" pitchFamily="18" charset="0"/>
              </a:rPr>
              <a:t>Parkinson's Disease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 b="1" dirty="0">
                <a:cs typeface="Times New Roman" panose="02020603050405020304" pitchFamily="18" charset="0"/>
              </a:rPr>
              <a:t>progressive neurological disorder characterized by slow movement, tremor, and rigidity </a:t>
            </a:r>
            <a:endParaRPr lang="en-US" altLang="en-US" sz="2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cs typeface="Times New Roman" panose="02020603050405020304" pitchFamily="18" charset="0"/>
              </a:rPr>
              <a:t>Poliomyelitis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 dirty="0">
                <a:cs typeface="Times New Roman" panose="02020603050405020304" pitchFamily="18" charset="0"/>
              </a:rPr>
              <a:t> a virus that spreads from the nose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800" dirty="0">
                <a:cs typeface="Times New Roman" panose="02020603050405020304" pitchFamily="18" charset="0"/>
              </a:rPr>
              <a:t>   and throat to attack neural tissue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800" dirty="0">
                <a:cs typeface="Times New Roman" panose="02020603050405020304" pitchFamily="18" charset="0"/>
              </a:rPr>
              <a:t>   (oral vaccine available)</a:t>
            </a:r>
            <a:endParaRPr lang="en-US" altLang="en-US" sz="2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dirty="0">
                <a:cs typeface="Times New Roman" panose="02020603050405020304" pitchFamily="18" charset="0"/>
              </a:rPr>
              <a:t>Sciatica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 dirty="0">
                <a:cs typeface="Times New Roman" panose="02020603050405020304" pitchFamily="18" charset="0"/>
              </a:rPr>
              <a:t> pain radiating from the back and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800" dirty="0">
                <a:cs typeface="Times New Roman" panose="02020603050405020304" pitchFamily="18" charset="0"/>
              </a:rPr>
              <a:t>   buttocks down a leg</a:t>
            </a:r>
          </a:p>
        </p:txBody>
      </p:sp>
    </p:spTree>
    <p:extLst>
      <p:ext uri="{BB962C8B-B14F-4D97-AF65-F5344CB8AC3E}">
        <p14:creationId xmlns:p14="http://schemas.microsoft.com/office/powerpoint/2010/main" val="1343843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131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>
          <a:xfrm>
            <a:off x="2514600" y="381000"/>
            <a:ext cx="7772400" cy="1143000"/>
          </a:xfrm>
        </p:spPr>
        <p:txBody>
          <a:bodyPr/>
          <a:lstStyle/>
          <a:p>
            <a:pPr algn="ctr" eaLnBrk="1" hangingPunct="1"/>
            <a:r>
              <a:rPr lang="en-US" altLang="en-US"/>
              <a:t>Disorders Continued</a:t>
            </a:r>
          </a:p>
        </p:txBody>
      </p:sp>
      <p:sp>
        <p:nvSpPr>
          <p:cNvPr id="178179" name="Rectangle 3"/>
          <p:cNvSpPr>
            <a:spLocks noGrp="1" noChangeArrowheads="1"/>
          </p:cNvSpPr>
          <p:nvPr>
            <p:ph idx="1"/>
          </p:nvPr>
        </p:nvSpPr>
        <p:spPr>
          <a:xfrm>
            <a:off x="382554" y="1637522"/>
            <a:ext cx="11262049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>
                <a:cs typeface="Courier New" panose="02070309020205020404" pitchFamily="49" charset="0"/>
              </a:rPr>
              <a:t>Spinal cord injury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 dirty="0">
                <a:cs typeface="Courier New" panose="02070309020205020404" pitchFamily="49" charset="0"/>
              </a:rPr>
              <a:t>quadriplegia involves the cervical vertebrae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 dirty="0">
                <a:cs typeface="Courier New" panose="02070309020205020404" pitchFamily="49" charset="0"/>
              </a:rPr>
              <a:t>paraplegia involves the lumbar vertebrae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 dirty="0">
                <a:cs typeface="Courier New" panose="02070309020205020404" pitchFamily="49" charset="0"/>
              </a:rPr>
              <a:t> 7,000 to 10,000 a year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 dirty="0">
                <a:cs typeface="Courier New" panose="02070309020205020404" pitchFamily="49" charset="0"/>
              </a:rPr>
              <a:t> 82% males between 15 to 25 years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b="1" dirty="0">
                <a:cs typeface="Times New Roman" panose="02020603050405020304" pitchFamily="18" charset="0"/>
              </a:rPr>
              <a:t>Transient ischemic attacks (TIAs)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 b="1" dirty="0">
                <a:cs typeface="Times New Roman" panose="02020603050405020304" pitchFamily="18" charset="0"/>
              </a:rPr>
              <a:t>mini-strokes</a:t>
            </a:r>
          </a:p>
        </p:txBody>
      </p:sp>
    </p:spTree>
    <p:extLst>
      <p:ext uri="{BB962C8B-B14F-4D97-AF65-F5344CB8AC3E}">
        <p14:creationId xmlns:p14="http://schemas.microsoft.com/office/powerpoint/2010/main" val="3566916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179" grpId="0" build="p" autoUpdateAnimBg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9</TotalTime>
  <Words>431</Words>
  <Application>Microsoft Office PowerPoint</Application>
  <PresentationFormat>Widescreen</PresentationFormat>
  <Paragraphs>71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Century Gothic</vt:lpstr>
      <vt:lpstr>Courier New</vt:lpstr>
      <vt:lpstr>Wingdings</vt:lpstr>
      <vt:lpstr>Wingdings 3</vt:lpstr>
      <vt:lpstr>Ion</vt:lpstr>
      <vt:lpstr>Anatomy and Physiology</vt:lpstr>
      <vt:lpstr>Functions</vt:lpstr>
      <vt:lpstr>Structure</vt:lpstr>
      <vt:lpstr>Central Nervous System</vt:lpstr>
      <vt:lpstr>Brain </vt:lpstr>
      <vt:lpstr>Brain Continued</vt:lpstr>
      <vt:lpstr>Peripheral Nervous System</vt:lpstr>
      <vt:lpstr>Peripheral Nervous System</vt:lpstr>
      <vt:lpstr>Organs of the Peripheral Nervous System Contain</vt:lpstr>
      <vt:lpstr>Synapse – Space between 2 neurons (1 millionth of an inch)</vt:lpstr>
      <vt:lpstr>Nerves</vt:lpstr>
      <vt:lpstr>Assessment</vt:lpstr>
      <vt:lpstr>Disorders</vt:lpstr>
      <vt:lpstr>Disorders Continued</vt:lpstr>
      <vt:lpstr>Disorders Continued</vt:lpstr>
      <vt:lpstr>Disorders Continued</vt:lpstr>
    </vt:vector>
  </TitlesOfParts>
  <Company>Springfield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Anatomy and Physiology</dc:title>
  <dc:creator>Windows User</dc:creator>
  <cp:lastModifiedBy>Nancy Barros</cp:lastModifiedBy>
  <cp:revision>2</cp:revision>
  <dcterms:created xsi:type="dcterms:W3CDTF">2018-05-31T14:02:44Z</dcterms:created>
  <dcterms:modified xsi:type="dcterms:W3CDTF">2021-10-18T04:10:28Z</dcterms:modified>
</cp:coreProperties>
</file>